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80" r:id="rId4"/>
  </p:sldMasterIdLst>
  <p:notesMasterIdLst>
    <p:notesMasterId r:id="rId37"/>
  </p:notesMasterIdLst>
  <p:handoutMasterIdLst>
    <p:handoutMasterId r:id="rId38"/>
  </p:handoutMasterIdLst>
  <p:sldIdLst>
    <p:sldId id="256" r:id="rId5"/>
    <p:sldId id="395" r:id="rId6"/>
    <p:sldId id="397" r:id="rId7"/>
    <p:sldId id="398" r:id="rId8"/>
    <p:sldId id="409" r:id="rId9"/>
    <p:sldId id="324" r:id="rId10"/>
    <p:sldId id="327" r:id="rId11"/>
    <p:sldId id="328" r:id="rId12"/>
    <p:sldId id="329" r:id="rId13"/>
    <p:sldId id="332" r:id="rId14"/>
    <p:sldId id="331" r:id="rId15"/>
    <p:sldId id="330" r:id="rId16"/>
    <p:sldId id="335" r:id="rId17"/>
    <p:sldId id="336" r:id="rId18"/>
    <p:sldId id="334" r:id="rId19"/>
    <p:sldId id="337" r:id="rId20"/>
    <p:sldId id="338" r:id="rId21"/>
    <p:sldId id="339" r:id="rId22"/>
    <p:sldId id="399" r:id="rId23"/>
    <p:sldId id="342" r:id="rId24"/>
    <p:sldId id="343" r:id="rId25"/>
    <p:sldId id="344" r:id="rId26"/>
    <p:sldId id="345" r:id="rId27"/>
    <p:sldId id="346" r:id="rId28"/>
    <p:sldId id="408" r:id="rId29"/>
    <p:sldId id="403" r:id="rId30"/>
    <p:sldId id="393" r:id="rId31"/>
    <p:sldId id="404" r:id="rId32"/>
    <p:sldId id="405" r:id="rId33"/>
    <p:sldId id="406" r:id="rId34"/>
    <p:sldId id="289" r:id="rId35"/>
    <p:sldId id="300" r:id="rId36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4E3"/>
    <a:srgbClr val="F8F6D9"/>
    <a:srgbClr val="EDEBCF"/>
    <a:srgbClr val="D3F2D3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223"/>
    <p:restoredTop sz="94640"/>
  </p:normalViewPr>
  <p:slideViewPr>
    <p:cSldViewPr>
      <p:cViewPr varScale="1">
        <p:scale>
          <a:sx n="102" d="100"/>
          <a:sy n="102" d="100"/>
        </p:scale>
        <p:origin x="45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5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915DC-BBCE-B74E-9A73-9E7AE258766C}" type="datetimeFigureOut">
              <a:rPr lang="en-US" smtClean="0"/>
              <a:pPr/>
              <a:t>8/31/22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C0B27-70E5-4142-9D1D-253A19F9D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63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2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090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77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8/31/22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8/31/22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8/31/22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8/31/22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8/31/22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8/31/22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8/31/22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8/31/22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8/31/22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8/31/22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8/31/22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7F3AC-8221-1742-8B23-BF4D700EACF1}" type="datetimeFigureOut">
              <a:rPr lang="en-US" smtClean="0"/>
              <a:pPr/>
              <a:t>8/31/22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B0CAA-A013-754E-9F88-97903F98CB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00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yu-cso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cs.nyu.edu/~jinyan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nyu-cso.github.io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2400" y="1752600"/>
            <a:ext cx="929640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noProof="0" dirty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Computer Systems Organization</a:t>
            </a:r>
            <a:endParaRPr lang="en-US" sz="4400" b="1" kern="0" dirty="0">
              <a:solidFill>
                <a:srgbClr val="0000FF"/>
              </a:solidFill>
              <a:latin typeface="Arial"/>
              <a:ea typeface="+mj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			</a:t>
            </a:r>
            <a:r>
              <a:rPr lang="en-US" sz="2800" kern="0" dirty="0">
                <a:solidFill>
                  <a:srgbClr val="0000FF"/>
                </a:solidFill>
                <a:latin typeface="Arial"/>
                <a:ea typeface="+mj-ea"/>
                <a:cs typeface="Arial"/>
                <a:hlinkClick r:id="rId3"/>
              </a:rPr>
              <a:t>https://nyu-cso.github.io</a:t>
            </a:r>
            <a:endParaRPr lang="en-US" sz="2800" kern="0" dirty="0">
              <a:solidFill>
                <a:srgbClr val="0000FF"/>
              </a:solidFill>
              <a:latin typeface="Arial"/>
              <a:ea typeface="+mj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3086100" y="4648200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Jinyang Li</a:t>
            </a:r>
            <a:r>
              <a:rPr lang="en-US" sz="3200" kern="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 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638800"/>
            <a:ext cx="1066800" cy="5554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32" y="5791200"/>
            <a:ext cx="1767568" cy="2852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562600"/>
            <a:ext cx="1003300" cy="62248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00400" y="6248400"/>
            <a:ext cx="121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Transistors</a:t>
            </a:r>
            <a:endParaRPr lang="zh-CN" altLang="en-US" sz="1800" dirty="0"/>
          </a:p>
        </p:txBody>
      </p:sp>
      <p:sp>
        <p:nvSpPr>
          <p:cNvPr id="34" name="矩形 33"/>
          <p:cNvSpPr/>
          <p:nvPr/>
        </p:nvSpPr>
        <p:spPr>
          <a:xfrm>
            <a:off x="5029200" y="6248400"/>
            <a:ext cx="85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Diodes</a:t>
            </a:r>
            <a:endParaRPr lang="zh-CN" altLang="en-US" sz="1800" dirty="0"/>
          </a:p>
        </p:txBody>
      </p:sp>
      <p:sp>
        <p:nvSpPr>
          <p:cNvPr id="35" name="矩形 34"/>
          <p:cNvSpPr/>
          <p:nvPr/>
        </p:nvSpPr>
        <p:spPr>
          <a:xfrm>
            <a:off x="6781800" y="6260068"/>
            <a:ext cx="10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Resistors</a:t>
            </a:r>
            <a:endParaRPr lang="zh-CN" altLang="en-US" sz="18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4800600"/>
            <a:ext cx="1066800" cy="702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4800600"/>
            <a:ext cx="1066800" cy="702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783600"/>
            <a:ext cx="1066800" cy="7028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19200" y="4800600"/>
            <a:ext cx="2148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Logical Circuits,</a:t>
            </a:r>
          </a:p>
          <a:p>
            <a:r>
              <a:rPr kumimoji="1" lang="en-US" altLang="zh-CN" sz="1800" dirty="0"/>
              <a:t>Flip-Flops, Gates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07920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638800"/>
            <a:ext cx="1066800" cy="5554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32" y="5791200"/>
            <a:ext cx="1767568" cy="2852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562600"/>
            <a:ext cx="1003300" cy="62248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00400" y="6248400"/>
            <a:ext cx="121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Transistors</a:t>
            </a:r>
            <a:endParaRPr lang="zh-CN" altLang="en-US" sz="1800" dirty="0"/>
          </a:p>
        </p:txBody>
      </p:sp>
      <p:sp>
        <p:nvSpPr>
          <p:cNvPr id="34" name="矩形 33"/>
          <p:cNvSpPr/>
          <p:nvPr/>
        </p:nvSpPr>
        <p:spPr>
          <a:xfrm>
            <a:off x="5029200" y="6248400"/>
            <a:ext cx="85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Diodes</a:t>
            </a:r>
            <a:endParaRPr lang="zh-CN" altLang="en-US" sz="1800" dirty="0"/>
          </a:p>
        </p:txBody>
      </p:sp>
      <p:sp>
        <p:nvSpPr>
          <p:cNvPr id="35" name="矩形 34"/>
          <p:cNvSpPr/>
          <p:nvPr/>
        </p:nvSpPr>
        <p:spPr>
          <a:xfrm>
            <a:off x="6781800" y="6260068"/>
            <a:ext cx="10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Resistors</a:t>
            </a:r>
            <a:endParaRPr lang="zh-CN" altLang="en-US" sz="18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4800600"/>
            <a:ext cx="1066800" cy="702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4800600"/>
            <a:ext cx="1066800" cy="702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783600"/>
            <a:ext cx="1066800" cy="7028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19200" y="4800600"/>
            <a:ext cx="2148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Logical Circuits,</a:t>
            </a:r>
          </a:p>
          <a:p>
            <a:r>
              <a:rPr kumimoji="1" lang="en-US" altLang="zh-CN" sz="1800" dirty="0"/>
              <a:t>Flip-Flops, Gates</a:t>
            </a:r>
            <a:endParaRPr lang="zh-CN" altLang="en-US" sz="18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200" y="3810000"/>
            <a:ext cx="914400" cy="85898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0" y="3922835"/>
            <a:ext cx="914400" cy="7253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200" y="3910584"/>
            <a:ext cx="838200" cy="73761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143000" y="403860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CPU,  Memory, Disk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96751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063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0800"/>
            <a:ext cx="6858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76200" y="2362200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System Software</a:t>
            </a:r>
          </a:p>
          <a:p>
            <a:r>
              <a:rPr kumimoji="1" lang="en-US" altLang="zh-CN" sz="2000" dirty="0"/>
              <a:t>(OS, compiler, VM</a:t>
            </a:r>
            <a:r>
              <a:rPr kumimoji="1" lang="mr-IN" altLang="zh-CN" sz="2000" dirty="0"/>
              <a:t>…</a:t>
            </a:r>
            <a:r>
              <a:rPr kumimoji="1" lang="en-US" altLang="zh-CN" sz="2000" dirty="0"/>
              <a:t>)</a:t>
            </a:r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78" y="2590800"/>
            <a:ext cx="618022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762000" cy="895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3200"/>
            <a:ext cx="1062917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667001"/>
            <a:ext cx="990600" cy="55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67" y="2667000"/>
            <a:ext cx="1256533" cy="685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743200"/>
            <a:ext cx="850900" cy="5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22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0800"/>
            <a:ext cx="6858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10979" y="2413337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System Software</a:t>
            </a:r>
          </a:p>
          <a:p>
            <a:r>
              <a:rPr kumimoji="1" lang="en-US" altLang="zh-CN" sz="2000" dirty="0"/>
              <a:t>(OS, compiler, VM</a:t>
            </a:r>
            <a:r>
              <a:rPr kumimoji="1" lang="mr-IN" altLang="zh-CN" sz="2000" dirty="0"/>
              <a:t>…</a:t>
            </a:r>
            <a:r>
              <a:rPr kumimoji="1" lang="en-US" altLang="zh-CN" sz="2000" dirty="0"/>
              <a:t>)</a:t>
            </a:r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78" y="2590800"/>
            <a:ext cx="618022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762000" cy="895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3200"/>
            <a:ext cx="1062917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667001"/>
            <a:ext cx="990600" cy="55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67" y="2667000"/>
            <a:ext cx="1256533" cy="685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743200"/>
            <a:ext cx="850900" cy="57641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7526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User Applications</a:t>
            </a:r>
            <a:endParaRPr lang="zh-CN" altLang="en-US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52600"/>
            <a:ext cx="584200" cy="51358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1722120"/>
            <a:ext cx="533400" cy="640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1400" y="1676400"/>
            <a:ext cx="571500" cy="69272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1752600"/>
            <a:ext cx="812800" cy="711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1138" y="1714500"/>
            <a:ext cx="813777" cy="6477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1892300"/>
            <a:ext cx="1117600" cy="3937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1828800"/>
            <a:ext cx="91310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73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0800"/>
            <a:ext cx="6858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76200" y="2413337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System Software</a:t>
            </a:r>
          </a:p>
          <a:p>
            <a:r>
              <a:rPr kumimoji="1" lang="en-US" altLang="zh-CN" sz="2000" dirty="0"/>
              <a:t>(OS, compiler, VM</a:t>
            </a:r>
            <a:r>
              <a:rPr kumimoji="1" lang="mr-IN" altLang="zh-CN" sz="2000" dirty="0"/>
              <a:t>…</a:t>
            </a:r>
            <a:r>
              <a:rPr kumimoji="1" lang="en-US" altLang="zh-CN" sz="2000" dirty="0"/>
              <a:t>)</a:t>
            </a:r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78" y="2590800"/>
            <a:ext cx="618022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762000" cy="895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3200"/>
            <a:ext cx="1062917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667001"/>
            <a:ext cx="990600" cy="55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67" y="2667000"/>
            <a:ext cx="1256533" cy="685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743200"/>
            <a:ext cx="850900" cy="57641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7526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User Applications</a:t>
            </a:r>
            <a:endParaRPr lang="zh-CN" altLang="en-US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52600"/>
            <a:ext cx="584200" cy="51358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1722120"/>
            <a:ext cx="533400" cy="640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1400" y="1676400"/>
            <a:ext cx="571500" cy="69272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1752600"/>
            <a:ext cx="812800" cy="711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1138" y="1714500"/>
            <a:ext cx="813777" cy="6477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1892300"/>
            <a:ext cx="1117600" cy="3937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1828800"/>
            <a:ext cx="913108" cy="5334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76200" y="10668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Users</a:t>
            </a:r>
            <a:endParaRPr lang="zh-CN" altLang="en-US" sz="2000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19600" y="838200"/>
            <a:ext cx="812800" cy="82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5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System Software</a:t>
            </a:r>
          </a:p>
        </p:txBody>
      </p:sp>
      <p:sp>
        <p:nvSpPr>
          <p:cNvPr id="24" name="矩形 23"/>
          <p:cNvSpPr/>
          <p:nvPr/>
        </p:nvSpPr>
        <p:spPr>
          <a:xfrm>
            <a:off x="152400" y="1752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User Applications</a:t>
            </a:r>
            <a:endParaRPr lang="zh-CN" altLang="en-US" sz="2400" dirty="0"/>
          </a:p>
        </p:txBody>
      </p:sp>
      <p:sp>
        <p:nvSpPr>
          <p:cNvPr id="33" name="Rectangle 13"/>
          <p:cNvSpPr/>
          <p:nvPr/>
        </p:nvSpPr>
        <p:spPr>
          <a:xfrm>
            <a:off x="2743200" y="2514600"/>
            <a:ext cx="16764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43200" y="1600200"/>
            <a:ext cx="4648200" cy="1752600"/>
            <a:chOff x="2743200" y="1600200"/>
            <a:chExt cx="4648200" cy="1752600"/>
          </a:xfrm>
        </p:grpSpPr>
        <p:sp>
          <p:nvSpPr>
            <p:cNvPr id="3" name="Rectangle 2"/>
            <p:cNvSpPr/>
            <p:nvPr/>
          </p:nvSpPr>
          <p:spPr>
            <a:xfrm>
              <a:off x="2743200" y="1600200"/>
              <a:ext cx="4648200" cy="762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48200" y="2362200"/>
              <a:ext cx="2743199" cy="990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410200" y="2209800"/>
              <a:ext cx="11318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Apps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893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Abstraction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60198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9530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System Software</a:t>
            </a:r>
          </a:p>
        </p:txBody>
      </p:sp>
      <p:sp>
        <p:nvSpPr>
          <p:cNvPr id="24" name="矩形 23"/>
          <p:cNvSpPr/>
          <p:nvPr/>
        </p:nvSpPr>
        <p:spPr>
          <a:xfrm>
            <a:off x="152400" y="1752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User Applications</a:t>
            </a:r>
            <a:endParaRPr lang="zh-CN" altLang="en-US" sz="2400" dirty="0"/>
          </a:p>
        </p:txBody>
      </p:sp>
      <p:sp>
        <p:nvSpPr>
          <p:cNvPr id="33" name="Rectangle 13"/>
          <p:cNvSpPr/>
          <p:nvPr/>
        </p:nvSpPr>
        <p:spPr>
          <a:xfrm>
            <a:off x="2743200" y="2590800"/>
            <a:ext cx="16764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sp>
        <p:nvSpPr>
          <p:cNvPr id="25" name="Rectangle 3"/>
          <p:cNvSpPr/>
          <p:nvPr/>
        </p:nvSpPr>
        <p:spPr>
          <a:xfrm>
            <a:off x="2895600" y="5791200"/>
            <a:ext cx="4724400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7" name="Rectangle 3"/>
          <p:cNvSpPr/>
          <p:nvPr/>
        </p:nvSpPr>
        <p:spPr>
          <a:xfrm>
            <a:off x="2895600" y="4724400"/>
            <a:ext cx="4724400" cy="2286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8" name="Rectangle 3"/>
          <p:cNvSpPr/>
          <p:nvPr/>
        </p:nvSpPr>
        <p:spPr>
          <a:xfrm>
            <a:off x="28956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1" name="Rectangle 3"/>
          <p:cNvSpPr/>
          <p:nvPr/>
        </p:nvSpPr>
        <p:spPr>
          <a:xfrm>
            <a:off x="2743200" y="2362200"/>
            <a:ext cx="1676400" cy="228600"/>
          </a:xfrm>
          <a:prstGeom prst="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cxnSp>
        <p:nvCxnSpPr>
          <p:cNvPr id="39" name="直线连接符 38"/>
          <p:cNvCxnSpPr/>
          <p:nvPr/>
        </p:nvCxnSpPr>
        <p:spPr>
          <a:xfrm flipH="1">
            <a:off x="1524000" y="4876800"/>
            <a:ext cx="1295400" cy="76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H="1">
            <a:off x="1447800" y="3810000"/>
            <a:ext cx="1371600" cy="838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H="1" flipV="1">
            <a:off x="1295400" y="5257800"/>
            <a:ext cx="1524000" cy="6096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-533400" y="4495800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i="1" dirty="0">
                <a:latin typeface="Arial"/>
                <a:cs typeface="Arial"/>
              </a:rPr>
              <a:t>Abstract Interface</a:t>
            </a:r>
          </a:p>
        </p:txBody>
      </p:sp>
      <p:sp>
        <p:nvSpPr>
          <p:cNvPr id="38" name="Rectangle 3"/>
          <p:cNvSpPr/>
          <p:nvPr/>
        </p:nvSpPr>
        <p:spPr>
          <a:xfrm>
            <a:off x="44958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40" name="Rectangle 3"/>
          <p:cNvSpPr/>
          <p:nvPr/>
        </p:nvSpPr>
        <p:spPr>
          <a:xfrm>
            <a:off x="60960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743200" y="1524000"/>
            <a:ext cx="4648200" cy="76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648200" y="2209800"/>
            <a:ext cx="2743199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410200" y="2133600"/>
            <a:ext cx="1131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Apps</a:t>
            </a:r>
          </a:p>
        </p:txBody>
      </p:sp>
      <p:cxnSp>
        <p:nvCxnSpPr>
          <p:cNvPr id="32" name="直线连接符 41">
            <a:extLst>
              <a:ext uri="{FF2B5EF4-FFF2-40B4-BE49-F238E27FC236}">
                <a16:creationId xmlns:a16="http://schemas.microsoft.com/office/drawing/2014/main" id="{6BC4C518-5391-9E49-976E-7B5CC9D8B35A}"/>
              </a:ext>
            </a:extLst>
          </p:cNvPr>
          <p:cNvCxnSpPr/>
          <p:nvPr/>
        </p:nvCxnSpPr>
        <p:spPr>
          <a:xfrm flipH="1">
            <a:off x="1371600" y="2895600"/>
            <a:ext cx="1143000" cy="16764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570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Scope of this class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6019800"/>
            <a:ext cx="4724400" cy="7620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FFFFFF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FFFFFF"/>
                </a:solidFill>
              </a:rPr>
              <a:t>…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886200"/>
            <a:ext cx="1447800" cy="7620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FFFFFF"/>
                </a:solidFill>
              </a:rPr>
              <a:t>I/O 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System Software</a:t>
            </a:r>
          </a:p>
        </p:txBody>
      </p:sp>
      <p:sp>
        <p:nvSpPr>
          <p:cNvPr id="24" name="矩形 23"/>
          <p:cNvSpPr/>
          <p:nvPr/>
        </p:nvSpPr>
        <p:spPr>
          <a:xfrm>
            <a:off x="152400" y="1752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User Applications</a:t>
            </a:r>
            <a:endParaRPr lang="zh-CN" altLang="en-US" sz="2400" dirty="0"/>
          </a:p>
        </p:txBody>
      </p:sp>
      <p:sp>
        <p:nvSpPr>
          <p:cNvPr id="33" name="Rectangle 13"/>
          <p:cNvSpPr/>
          <p:nvPr/>
        </p:nvSpPr>
        <p:spPr>
          <a:xfrm>
            <a:off x="2743200" y="2590800"/>
            <a:ext cx="1676400" cy="838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sp>
        <p:nvSpPr>
          <p:cNvPr id="25" name="Rectangle 3"/>
          <p:cNvSpPr/>
          <p:nvPr/>
        </p:nvSpPr>
        <p:spPr>
          <a:xfrm>
            <a:off x="2895600" y="5791200"/>
            <a:ext cx="4724400" cy="2286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Rectangle 3"/>
          <p:cNvSpPr/>
          <p:nvPr/>
        </p:nvSpPr>
        <p:spPr>
          <a:xfrm>
            <a:off x="44958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0" name="Rectangle 3"/>
          <p:cNvSpPr/>
          <p:nvPr/>
        </p:nvSpPr>
        <p:spPr>
          <a:xfrm>
            <a:off x="6096000" y="3657600"/>
            <a:ext cx="1447800" cy="228600"/>
          </a:xfrm>
          <a:prstGeom prst="rect">
            <a:avLst/>
          </a:prstGeom>
          <a:solidFill>
            <a:srgbClr val="EAEAEA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1" name="Rectangle 3"/>
          <p:cNvSpPr/>
          <p:nvPr/>
        </p:nvSpPr>
        <p:spPr>
          <a:xfrm>
            <a:off x="2743200" y="2362200"/>
            <a:ext cx="1676400" cy="228600"/>
          </a:xfrm>
          <a:prstGeom prst="rect">
            <a:avLst/>
          </a:prstGeom>
          <a:solidFill>
            <a:srgbClr val="D9D9D9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9" name="直线连接符 38"/>
          <p:cNvCxnSpPr/>
          <p:nvPr/>
        </p:nvCxnSpPr>
        <p:spPr>
          <a:xfrm flipH="1">
            <a:off x="1524000" y="4876800"/>
            <a:ext cx="1295400" cy="7620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H="1">
            <a:off x="1447800" y="3810000"/>
            <a:ext cx="1371600" cy="838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H="1" flipV="1">
            <a:off x="1295400" y="5257800"/>
            <a:ext cx="1524000" cy="609600"/>
          </a:xfrm>
          <a:prstGeom prst="line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-533400" y="4495800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i="1" dirty="0">
                <a:latin typeface="Arial"/>
                <a:cs typeface="Arial"/>
              </a:rPr>
              <a:t>Abstract Interface</a:t>
            </a:r>
          </a:p>
        </p:txBody>
      </p:sp>
      <p:sp>
        <p:nvSpPr>
          <p:cNvPr id="38" name="Rectangle 3"/>
          <p:cNvSpPr/>
          <p:nvPr/>
        </p:nvSpPr>
        <p:spPr>
          <a:xfrm>
            <a:off x="28956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0" name="Rectangle 3"/>
          <p:cNvSpPr/>
          <p:nvPr/>
        </p:nvSpPr>
        <p:spPr>
          <a:xfrm>
            <a:off x="28956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cxnSp>
        <p:nvCxnSpPr>
          <p:cNvPr id="42" name="直线连接符 41"/>
          <p:cNvCxnSpPr/>
          <p:nvPr/>
        </p:nvCxnSpPr>
        <p:spPr>
          <a:xfrm flipH="1">
            <a:off x="1371600" y="2895600"/>
            <a:ext cx="1143000" cy="1676400"/>
          </a:xfrm>
          <a:prstGeom prst="line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3"/>
          <p:cNvSpPr/>
          <p:nvPr/>
        </p:nvSpPr>
        <p:spPr>
          <a:xfrm>
            <a:off x="2895600" y="49530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45" name="Rectangle 3"/>
          <p:cNvSpPr/>
          <p:nvPr/>
        </p:nvSpPr>
        <p:spPr>
          <a:xfrm>
            <a:off x="2895600" y="4724400"/>
            <a:ext cx="4724400" cy="228600"/>
          </a:xfrm>
          <a:prstGeom prst="rect">
            <a:avLst/>
          </a:prstGeom>
          <a:solidFill>
            <a:srgbClr val="953735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43200" y="1600200"/>
            <a:ext cx="4648200" cy="76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648200" y="2362200"/>
            <a:ext cx="2743199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410200" y="2209800"/>
            <a:ext cx="1131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Apps</a:t>
            </a:r>
          </a:p>
        </p:txBody>
      </p:sp>
    </p:spTree>
    <p:extLst>
      <p:ext uri="{BB962C8B-B14F-4D97-AF65-F5344CB8AC3E}">
        <p14:creationId xmlns:p14="http://schemas.microsoft.com/office/powerpoint/2010/main" val="3391557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do applications run on a computer?</a:t>
            </a:r>
          </a:p>
          <a:p>
            <a:pPr marL="914400" lvl="1" indent="-514350"/>
            <a:r>
              <a:rPr lang="en-US" dirty="0"/>
              <a:t>Hardware/software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CPU/memory work?</a:t>
            </a:r>
          </a:p>
          <a:p>
            <a:pPr marL="914400" lvl="1" indent="-514350"/>
            <a:r>
              <a:rPr lang="en-US" dirty="0"/>
              <a:t>overview of computer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8604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381000"/>
            <a:ext cx="8250367" cy="106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0" noProof="0" dirty="0">
                <a:solidFill>
                  <a:srgbClr val="0000FF"/>
                </a:solidFill>
                <a:latin typeface="+mj-lt"/>
                <a:ea typeface="+mj-ea"/>
                <a:cs typeface=" Call"/>
              </a:rPr>
              <a:t>Course staff</a:t>
            </a:r>
            <a:endParaRPr lang="en-US" sz="4400" kern="0" dirty="0">
              <a:solidFill>
                <a:srgbClr val="0000FF"/>
              </a:solidFill>
              <a:latin typeface="+mj-lt"/>
              <a:ea typeface="+mj-ea"/>
              <a:cs typeface=" Cal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pic>
        <p:nvPicPr>
          <p:cNvPr id="3" name="Picture 2" descr="jy20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219201"/>
            <a:ext cx="1524000" cy="16002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 bwMode="auto">
          <a:xfrm>
            <a:off x="524634" y="3124200"/>
            <a:ext cx="5257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Zoom recitation </a:t>
            </a:r>
            <a:r>
              <a:rPr lang="en-US" sz="2800" kern="0" dirty="0">
                <a:solidFill>
                  <a:schemeClr val="tx1"/>
                </a:solidFill>
                <a:latin typeface="Gill Sans"/>
                <a:ea typeface="+mn-ea"/>
                <a:cs typeface="Gill Sans"/>
              </a:rPr>
              <a:t>instructor: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Shraddha </a:t>
            </a:r>
            <a:r>
              <a:rPr kumimoji="0" lang="en-US" sz="280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Iyer</a:t>
            </a: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</a:t>
            </a: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(M.S. student)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600200"/>
            <a:ext cx="37064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800" dirty="0"/>
              <a:t>Lecturer: Prof. </a:t>
            </a:r>
            <a:r>
              <a:rPr lang="en-US" sz="2800" dirty="0">
                <a:solidFill>
                  <a:srgbClr val="0000FF"/>
                </a:solidFill>
                <a:hlinkClick r:id="rId3"/>
              </a:rPr>
              <a:t>Jinyang Li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533400" y="5105400"/>
            <a:ext cx="5257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spcBef>
                <a:spcPct val="20000"/>
              </a:spcBef>
              <a:buClr>
                <a:srgbClr val="990000"/>
              </a:buClr>
              <a:buSzPct val="60000"/>
              <a:defRPr/>
            </a:pP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In-person recitation </a:t>
            </a:r>
            <a:r>
              <a:rPr lang="en-US" sz="2800" kern="0" dirty="0">
                <a:solidFill>
                  <a:schemeClr val="tx1"/>
                </a:solidFill>
                <a:latin typeface="Gill Sans"/>
                <a:ea typeface="+mn-ea"/>
                <a:cs typeface="Gill Sans"/>
              </a:rPr>
              <a:t>instructor: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Shantanu Dahiya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Google Sans"/>
              </a:rPr>
              <a:t> </a:t>
            </a: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(M.S. student)</a:t>
            </a:r>
          </a:p>
        </p:txBody>
      </p:sp>
    </p:spTree>
    <p:extLst>
      <p:ext uri="{BB962C8B-B14F-4D97-AF65-F5344CB8AC3E}">
        <p14:creationId xmlns:p14="http://schemas.microsoft.com/office/powerpoint/2010/main" val="25064730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590931"/>
              </p:ext>
            </p:extLst>
          </p:nvPr>
        </p:nvGraphicFramePr>
        <p:xfrm>
          <a:off x="533400" y="2057400"/>
          <a:ext cx="4800599" cy="1319815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160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815685"/>
              </p:ext>
            </p:extLst>
          </p:nvPr>
        </p:nvGraphicFramePr>
        <p:xfrm>
          <a:off x="533400" y="2057400"/>
          <a:ext cx="4800599" cy="2451085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1625"/>
              </p:ext>
            </p:extLst>
          </p:nvPr>
        </p:nvGraphicFramePr>
        <p:xfrm>
          <a:off x="533400" y="2057400"/>
          <a:ext cx="4800599" cy="3016720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continued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7315200" y="3581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592188" y="4063424"/>
            <a:ext cx="348685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Dynamic Memory </a:t>
            </a:r>
          </a:p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Allocation</a:t>
            </a:r>
            <a:endParaRPr lang="zh-CN" altLang="en-US" sz="3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448180"/>
              </p:ext>
            </p:extLst>
          </p:nvPr>
        </p:nvGraphicFramePr>
        <p:xfrm>
          <a:off x="533400" y="1905000"/>
          <a:ext cx="4800599" cy="3849100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continued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Logic Design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Logic Design continued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7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Sequential implementation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029094"/>
                  </a:ext>
                </a:extLst>
              </a:tr>
              <a:tr h="227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Pipelined implementation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7315200" y="3581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649093" y="3875782"/>
            <a:ext cx="337303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Dynamic Memory</a:t>
            </a:r>
          </a:p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Allocation</a:t>
            </a:r>
            <a:endParaRPr lang="zh-CN" altLang="en-US" sz="3200" dirty="0">
              <a:solidFill>
                <a:schemeClr val="accent3"/>
              </a:solidFill>
            </a:endParaRPr>
          </a:p>
        </p:txBody>
      </p:sp>
      <p:cxnSp>
        <p:nvCxnSpPr>
          <p:cNvPr id="12" name="直线箭头连接符 11"/>
          <p:cNvCxnSpPr>
            <a:cxnSpLocks/>
          </p:cNvCxnSpPr>
          <p:nvPr/>
        </p:nvCxnSpPr>
        <p:spPr>
          <a:xfrm>
            <a:off x="7319162" y="4953000"/>
            <a:ext cx="0" cy="304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931594" y="5105400"/>
            <a:ext cx="23711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Architecture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477367"/>
              </p:ext>
            </p:extLst>
          </p:nvPr>
        </p:nvGraphicFramePr>
        <p:xfrm>
          <a:off x="533400" y="2057400"/>
          <a:ext cx="4800599" cy="4187090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Virtual memory: Address Spaces/ Translation, Goal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Virtual memory: Page table/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physcial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to virtual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Process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free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II: design allocator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7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III: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futher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optimization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Memory, cache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Memory, cache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7315200" y="3581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7239000" y="57150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521494" y="6133237"/>
            <a:ext cx="33505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rgbClr val="660066"/>
                </a:solidFill>
                <a:latin typeface="Arial"/>
                <a:cs typeface="Arial"/>
              </a:rPr>
              <a:t>Memory &amp; Cache</a:t>
            </a:r>
            <a:endParaRPr lang="zh-CN" altLang="en-US" sz="3200" dirty="0">
              <a:solidFill>
                <a:srgbClr val="660066"/>
              </a:solidFill>
            </a:endParaRPr>
          </a:p>
        </p:txBody>
      </p:sp>
      <p:sp>
        <p:nvSpPr>
          <p:cNvPr id="16" name="矩形 10">
            <a:extLst>
              <a:ext uri="{FF2B5EF4-FFF2-40B4-BE49-F238E27FC236}">
                <a16:creationId xmlns:a16="http://schemas.microsoft.com/office/drawing/2014/main" id="{D7FCEE85-7078-834A-80C9-1B84173F7883}"/>
              </a:ext>
            </a:extLst>
          </p:cNvPr>
          <p:cNvSpPr/>
          <p:nvPr/>
        </p:nvSpPr>
        <p:spPr>
          <a:xfrm>
            <a:off x="5649093" y="3875782"/>
            <a:ext cx="337303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Dynamic Memory</a:t>
            </a:r>
          </a:p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Allocation</a:t>
            </a:r>
            <a:endParaRPr lang="zh-CN" altLang="en-US" sz="3200" dirty="0">
              <a:solidFill>
                <a:schemeClr val="accent3"/>
              </a:solidFill>
            </a:endParaRPr>
          </a:p>
        </p:txBody>
      </p:sp>
      <p:cxnSp>
        <p:nvCxnSpPr>
          <p:cNvPr id="17" name="直线箭头连接符 11">
            <a:extLst>
              <a:ext uri="{FF2B5EF4-FFF2-40B4-BE49-F238E27FC236}">
                <a16:creationId xmlns:a16="http://schemas.microsoft.com/office/drawing/2014/main" id="{BF468890-CAAF-E243-8680-4D09DD69AFB8}"/>
              </a:ext>
            </a:extLst>
          </p:cNvPr>
          <p:cNvCxnSpPr>
            <a:cxnSpLocks/>
          </p:cNvCxnSpPr>
          <p:nvPr/>
        </p:nvCxnSpPr>
        <p:spPr>
          <a:xfrm>
            <a:off x="7319162" y="4953000"/>
            <a:ext cx="0" cy="304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矩形 12">
            <a:extLst>
              <a:ext uri="{FF2B5EF4-FFF2-40B4-BE49-F238E27FC236}">
                <a16:creationId xmlns:a16="http://schemas.microsoft.com/office/drawing/2014/main" id="{20B00E71-5153-EC44-BA20-FD21FBDB9F13}"/>
              </a:ext>
            </a:extLst>
          </p:cNvPr>
          <p:cNvSpPr/>
          <p:nvPr/>
        </p:nvSpPr>
        <p:spPr>
          <a:xfrm>
            <a:off x="5931594" y="5105400"/>
            <a:ext cx="23711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Architecture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BE3D4-D8A1-4200-934B-C48229A0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6D659-3BC0-474E-A7D1-EAAEA321F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983162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>
                <a:latin typeface="Arial"/>
                <a:cs typeface="Arial"/>
              </a:rPr>
              <a:t>Lectures (in-person): T/Th 9:30-10:45am</a:t>
            </a:r>
          </a:p>
          <a:p>
            <a:r>
              <a:rPr lang="en-US" altLang="zh-CN" dirty="0">
                <a:latin typeface="Arial"/>
                <a:cs typeface="Arial"/>
              </a:rPr>
              <a:t>Recitation(in-person or zoom): M 8-9:15am</a:t>
            </a:r>
            <a:endParaRPr lang="en-US" dirty="0"/>
          </a:p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https://nyu-cso.github.io</a:t>
            </a:r>
            <a:endParaRPr lang="en-US" dirty="0"/>
          </a:p>
          <a:p>
            <a:pPr lvl="1"/>
            <a:r>
              <a:rPr lang="en-US" dirty="0"/>
              <a:t>Syllabus </a:t>
            </a:r>
          </a:p>
          <a:p>
            <a:pPr lvl="2"/>
            <a:r>
              <a:rPr lang="en-US" dirty="0"/>
              <a:t>Reading preparation</a:t>
            </a:r>
          </a:p>
          <a:p>
            <a:pPr lvl="2"/>
            <a:r>
              <a:rPr lang="en-US" dirty="0"/>
              <a:t>lecture/recitation slides</a:t>
            </a:r>
          </a:p>
          <a:p>
            <a:pPr lvl="2"/>
            <a:r>
              <a:rPr lang="en-US" dirty="0"/>
              <a:t>Lab instructions</a:t>
            </a:r>
          </a:p>
          <a:p>
            <a:r>
              <a:rPr lang="en-US" dirty="0"/>
              <a:t>Forum: </a:t>
            </a:r>
            <a:r>
              <a:rPr lang="en-US" dirty="0" err="1"/>
              <a:t>Campuswire</a:t>
            </a:r>
            <a:endParaRPr lang="en-US" dirty="0"/>
          </a:p>
          <a:p>
            <a:pPr lvl="1"/>
            <a:r>
              <a:rPr lang="en-US" dirty="0"/>
              <a:t>Q&amp;A</a:t>
            </a:r>
          </a:p>
          <a:p>
            <a:r>
              <a:rPr lang="en-US" dirty="0"/>
              <a:t>NYU Brightspace</a:t>
            </a:r>
          </a:p>
          <a:p>
            <a:pPr lvl="1"/>
            <a:r>
              <a:rPr lang="en-US" dirty="0" err="1"/>
              <a:t>Gradescope</a:t>
            </a:r>
            <a:endParaRPr lang="en-US" dirty="0"/>
          </a:p>
          <a:p>
            <a:pPr lvl="2"/>
            <a:r>
              <a:rPr lang="en-US" dirty="0"/>
              <a:t>Lab submission, weekly assessments</a:t>
            </a:r>
          </a:p>
          <a:p>
            <a:pPr lvl="1"/>
            <a:r>
              <a:rPr lang="en-US" dirty="0"/>
              <a:t>Zoom links, Zoom recordings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Campuswire</a:t>
            </a:r>
            <a:r>
              <a:rPr lang="en-US" dirty="0"/>
              <a:t> instead of Brightspace for Q&amp;A.</a:t>
            </a:r>
          </a:p>
        </p:txBody>
      </p:sp>
    </p:spTree>
    <p:extLst>
      <p:ext uri="{BB962C8B-B14F-4D97-AF65-F5344CB8AC3E}">
        <p14:creationId xmlns:p14="http://schemas.microsoft.com/office/powerpoint/2010/main" val="3709832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68243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Textbooks</a:t>
            </a:r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6" name="Picture 4" descr="img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189956"/>
            <a:ext cx="1219199" cy="14972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95600" y="1670397"/>
            <a:ext cx="4800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dirty="0">
                <a:solidFill>
                  <a:schemeClr val="accent1"/>
                </a:solidFill>
              </a:rPr>
              <a:t>The C Programming Language </a:t>
            </a:r>
            <a:r>
              <a:rPr lang="en-US" altLang="zh-CN" sz="2000" dirty="0"/>
              <a:t>2</a:t>
            </a:r>
            <a:r>
              <a:rPr lang="en-US" altLang="zh-CN" sz="2000" baseline="30000" dirty="0"/>
              <a:t>nd</a:t>
            </a:r>
            <a:r>
              <a:rPr lang="en-US" altLang="zh-CN" sz="2000" dirty="0"/>
              <a:t> ed, </a:t>
            </a:r>
          </a:p>
          <a:p>
            <a:pPr lvl="1"/>
            <a:r>
              <a:rPr lang="en-US" altLang="zh-CN" sz="2000" dirty="0"/>
              <a:t>Kernighan and Ritchie</a:t>
            </a:r>
          </a:p>
        </p:txBody>
      </p:sp>
      <p:pic>
        <p:nvPicPr>
          <p:cNvPr id="8" name="Picture 7" descr="H7wxDQAAQBAJ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4788245"/>
            <a:ext cx="1303980" cy="156477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2313272" y="5187603"/>
            <a:ext cx="59163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dirty="0">
                <a:solidFill>
                  <a:schemeClr val="accent1"/>
                </a:solidFill>
              </a:rPr>
              <a:t>Computer organization and design (RISC-V edition), </a:t>
            </a:r>
            <a:r>
              <a:rPr lang="en-US" altLang="zh-CN" sz="2000" dirty="0">
                <a:solidFill>
                  <a:schemeClr val="tx1"/>
                </a:solidFill>
              </a:rPr>
              <a:t>Patterson and Hennessy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1010C-C930-442D-8EE5-70089DA8E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2975969"/>
            <a:ext cx="1219199" cy="15647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D8EB51-48D8-433F-9159-B07A823694CB}"/>
              </a:ext>
            </a:extLst>
          </p:cNvPr>
          <p:cNvSpPr txBox="1"/>
          <p:nvPr/>
        </p:nvSpPr>
        <p:spPr>
          <a:xfrm>
            <a:off x="2819400" y="3271494"/>
            <a:ext cx="5715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chemeClr val="accent1"/>
                </a:solidFill>
                <a:effectLst/>
                <a:latin typeface="-apple-system"/>
              </a:rPr>
              <a:t>Computer Systems -- A programmer's perspective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-apple-system"/>
              </a:rPr>
              <a:t>, 3rd ed, Bryant and </a:t>
            </a:r>
            <a:r>
              <a:rPr lang="en-US" sz="2000" b="0" i="0" dirty="0" err="1">
                <a:solidFill>
                  <a:srgbClr val="212529"/>
                </a:solidFill>
                <a:effectLst/>
                <a:latin typeface="-apple-system"/>
              </a:rPr>
              <a:t>O’Hallaron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9027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6323" y="38100"/>
            <a:ext cx="8229600" cy="1143000"/>
          </a:xfrm>
        </p:spPr>
        <p:txBody>
          <a:bodyPr/>
          <a:lstStyle/>
          <a:p>
            <a:r>
              <a:rPr lang="en-US" altLang="zh-CN" dirty="0"/>
              <a:t>Grade Breakdown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66800"/>
            <a:ext cx="8686800" cy="5181600"/>
          </a:xfrm>
        </p:spPr>
        <p:txBody>
          <a:bodyPr>
            <a:noAutofit/>
          </a:bodyPr>
          <a:lstStyle/>
          <a:p>
            <a:r>
              <a:rPr kumimoji="1" lang="en-US" altLang="zh-CN" sz="2400" dirty="0">
                <a:latin typeface="Arial"/>
                <a:cs typeface="Arial"/>
              </a:rPr>
              <a:t>5 programming labs </a:t>
            </a:r>
          </a:p>
          <a:p>
            <a:pPr lvl="1"/>
            <a:r>
              <a:rPr kumimoji="1" lang="en-US" altLang="zh-CN" sz="2000" dirty="0">
                <a:latin typeface="Arial"/>
                <a:cs typeface="Arial"/>
              </a:rPr>
              <a:t>Lab-1,2,3,5: 8% </a:t>
            </a:r>
          </a:p>
          <a:p>
            <a:pPr lvl="1"/>
            <a:r>
              <a:rPr kumimoji="1" lang="en-US" altLang="zh-CN" sz="2000" dirty="0">
                <a:latin typeface="Arial"/>
                <a:cs typeface="Arial"/>
              </a:rPr>
              <a:t>Lab-4: 10%</a:t>
            </a:r>
          </a:p>
          <a:p>
            <a:r>
              <a:rPr kumimoji="1" lang="en-US" altLang="zh-CN" sz="2400" dirty="0">
                <a:latin typeface="Arial"/>
                <a:cs typeface="Arial"/>
              </a:rPr>
              <a:t>Weekly assessments (take-home)</a:t>
            </a:r>
          </a:p>
          <a:p>
            <a:pPr lvl="1"/>
            <a:r>
              <a:rPr kumimoji="1" lang="en-US" altLang="zh-CN" sz="2000" dirty="0">
                <a:latin typeface="Arial"/>
                <a:cs typeface="Arial"/>
              </a:rPr>
              <a:t>14 total, starting next week</a:t>
            </a:r>
          </a:p>
          <a:p>
            <a:pPr lvl="1"/>
            <a:r>
              <a:rPr kumimoji="1" lang="en-US" altLang="zh-CN" sz="2000" dirty="0">
                <a:latin typeface="Arial"/>
                <a:cs typeface="Arial"/>
              </a:rPr>
              <a:t>1.5% each</a:t>
            </a:r>
          </a:p>
          <a:p>
            <a:r>
              <a:rPr kumimoji="1" lang="en-US" altLang="zh-CN" sz="2400" dirty="0">
                <a:latin typeface="Arial"/>
                <a:cs typeface="Arial"/>
              </a:rPr>
              <a:t>Midterm (80 minutes)</a:t>
            </a:r>
          </a:p>
          <a:p>
            <a:r>
              <a:rPr kumimoji="1" lang="en-US" altLang="zh-CN" sz="2400" dirty="0">
                <a:latin typeface="Arial"/>
                <a:cs typeface="Arial"/>
              </a:rPr>
              <a:t>- 14%</a:t>
            </a:r>
          </a:p>
          <a:p>
            <a:r>
              <a:rPr kumimoji="1" lang="en-US" altLang="zh-CN" sz="2400" dirty="0">
                <a:latin typeface="Arial"/>
                <a:cs typeface="Arial"/>
              </a:rPr>
              <a:t>Final exam (80 minutes)</a:t>
            </a:r>
          </a:p>
          <a:p>
            <a:pPr lvl="1"/>
            <a:r>
              <a:rPr kumimoji="1" lang="en-US" altLang="zh-CN" sz="2000" dirty="0">
                <a:latin typeface="Arial"/>
                <a:cs typeface="Arial"/>
              </a:rPr>
              <a:t>20%</a:t>
            </a:r>
          </a:p>
          <a:p>
            <a:r>
              <a:rPr kumimoji="1" lang="en-US" altLang="zh-CN" sz="2400" dirty="0">
                <a:latin typeface="Arial"/>
                <a:cs typeface="Arial"/>
              </a:rPr>
              <a:t>Participation: 3%</a:t>
            </a:r>
          </a:p>
          <a:p>
            <a:pPr lvl="1"/>
            <a:r>
              <a:rPr kumimoji="1" lang="en-US" altLang="zh-CN" sz="2000" dirty="0">
                <a:latin typeface="Arial"/>
                <a:cs typeface="Arial"/>
              </a:rPr>
              <a:t>Includes participation in lecture, recitation, online forum (</a:t>
            </a:r>
            <a:r>
              <a:rPr kumimoji="1" lang="en-US" altLang="zh-CN" sz="2000" dirty="0" err="1">
                <a:latin typeface="Arial"/>
                <a:cs typeface="Arial"/>
              </a:rPr>
              <a:t>Campuswire</a:t>
            </a:r>
            <a:r>
              <a:rPr kumimoji="1" lang="en-US" altLang="zh-CN" sz="2000" dirty="0">
                <a:latin typeface="Arial"/>
                <a:cs typeface="Arial"/>
              </a:rPr>
              <a:t>)</a:t>
            </a:r>
            <a:endParaRPr kumimoji="1" lang="en-US" altLang="zh-CN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2302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FE5C-FD14-449F-B7C3-61A4F98C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</a:t>
            </a:r>
            <a:r>
              <a:rPr lang="en-US" dirty="0">
                <a:solidFill>
                  <a:srgbClr val="FF0000"/>
                </a:solidFill>
              </a:rPr>
              <a:t>individual</a:t>
            </a:r>
            <a:r>
              <a:rPr lang="en-US" dirty="0"/>
              <a:t> programming 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005DE-B9C2-48CE-9D67-F21A2D55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117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Programming environment:</a:t>
            </a:r>
          </a:p>
          <a:p>
            <a:pPr lvl="1"/>
            <a:r>
              <a:rPr lang="en-US" dirty="0"/>
              <a:t>Use Courant’s compute server (snappy1)</a:t>
            </a:r>
          </a:p>
          <a:p>
            <a:pPr lvl="1"/>
            <a:r>
              <a:rPr lang="en-US" dirty="0"/>
              <a:t>Learn to use:</a:t>
            </a:r>
          </a:p>
          <a:p>
            <a:pPr lvl="2"/>
            <a:r>
              <a:rPr lang="en-US" dirty="0"/>
              <a:t>a text editor to write code</a:t>
            </a:r>
          </a:p>
          <a:p>
            <a:pPr lvl="2"/>
            <a:r>
              <a:rPr lang="en-US" dirty="0"/>
              <a:t>git for version control </a:t>
            </a:r>
          </a:p>
          <a:p>
            <a:r>
              <a:rPr lang="en-US" dirty="0"/>
              <a:t>Optional bonus exercises.</a:t>
            </a:r>
          </a:p>
          <a:p>
            <a:r>
              <a:rPr lang="en-US" dirty="0"/>
              <a:t>Submission:</a:t>
            </a:r>
          </a:p>
          <a:p>
            <a:pPr lvl="1"/>
            <a:r>
              <a:rPr lang="en-US" dirty="0"/>
              <a:t>Push to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Submit and have it graded via </a:t>
            </a:r>
            <a:r>
              <a:rPr lang="en-US" dirty="0" err="1"/>
              <a:t>Gradescope</a:t>
            </a:r>
            <a:endParaRPr lang="en-US" dirty="0"/>
          </a:p>
          <a:p>
            <a:r>
              <a:rPr lang="en-US" dirty="0"/>
              <a:t>Late policy:</a:t>
            </a:r>
          </a:p>
          <a:p>
            <a:pPr lvl="1"/>
            <a:r>
              <a:rPr lang="en-US" dirty="0"/>
              <a:t>6 (cumulative) grace days in total over the semester.</a:t>
            </a:r>
          </a:p>
          <a:p>
            <a:pPr lvl="1"/>
            <a:r>
              <a:rPr lang="en-US" dirty="0"/>
              <a:t>3 max. grace days for each lab.</a:t>
            </a:r>
          </a:p>
        </p:txBody>
      </p:sp>
    </p:spTree>
    <p:extLst>
      <p:ext uri="{BB962C8B-B14F-4D97-AF65-F5344CB8AC3E}">
        <p14:creationId xmlns:p14="http://schemas.microsoft.com/office/powerpoint/2010/main" val="1997844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8653F-06FC-4459-9B9F-1C8D0E7FF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assessment (mini-quiz)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E2EC1-5A6A-41BE-A67D-8D85FABCA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14506"/>
            <a:ext cx="8839200" cy="49831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Start next week</a:t>
            </a:r>
          </a:p>
          <a:p>
            <a:r>
              <a:rPr lang="en-US" dirty="0"/>
              <a:t>Done via </a:t>
            </a:r>
            <a:r>
              <a:rPr lang="en-US" dirty="0" err="1"/>
              <a:t>Gradescope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Multiple choice questions and short answers</a:t>
            </a:r>
          </a:p>
          <a:p>
            <a:pPr lvl="1"/>
            <a:r>
              <a:rPr lang="en-US" dirty="0"/>
              <a:t>Mostly on the current week’s materials</a:t>
            </a:r>
          </a:p>
          <a:p>
            <a:r>
              <a:rPr lang="en-US" dirty="0"/>
              <a:t>Open-book individual assessments</a:t>
            </a:r>
          </a:p>
          <a:p>
            <a:pPr lvl="1"/>
            <a:r>
              <a:rPr lang="en-US" dirty="0"/>
              <a:t>Do not consult your classmates or anyone else.</a:t>
            </a:r>
          </a:p>
          <a:p>
            <a:r>
              <a:rPr lang="en-US" dirty="0"/>
              <a:t>Quiz duration: </a:t>
            </a:r>
          </a:p>
          <a:p>
            <a:pPr lvl="1"/>
            <a:r>
              <a:rPr lang="en-US" dirty="0"/>
              <a:t>24-hours.</a:t>
            </a:r>
          </a:p>
          <a:p>
            <a:pPr lvl="1"/>
            <a:r>
              <a:rPr lang="en-US" dirty="0"/>
              <a:t>Thu 9pm to Fri 9pm (EST). No late submission.</a:t>
            </a:r>
          </a:p>
          <a:p>
            <a:r>
              <a:rPr lang="en-US" dirty="0"/>
              <a:t>Answers discussed in the following week’s recitation</a:t>
            </a:r>
          </a:p>
        </p:txBody>
      </p:sp>
    </p:spTree>
    <p:extLst>
      <p:ext uri="{BB962C8B-B14F-4D97-AF65-F5344CB8AC3E}">
        <p14:creationId xmlns:p14="http://schemas.microsoft.com/office/powerpoint/2010/main" val="2575559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762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Beyond learning how to program</a:t>
            </a:r>
          </a:p>
          <a:p>
            <a:pPr lvl="1"/>
            <a:r>
              <a:rPr lang="en-US" dirty="0"/>
              <a:t>Learn the gritty internals of how a computer really works</a:t>
            </a:r>
          </a:p>
        </p:txBody>
      </p:sp>
      <p:pic>
        <p:nvPicPr>
          <p:cNvPr id="4" name="Picture 3" descr="downlo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6780893" cy="381000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5257800" y="2133600"/>
            <a:ext cx="4038600" cy="2438400"/>
          </a:xfrm>
          <a:prstGeom prst="cloudCallout">
            <a:avLst>
              <a:gd name="adj1" fmla="val -60457"/>
              <a:gd name="adj2" fmla="val 2303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How does the ring really work?</a:t>
            </a:r>
          </a:p>
        </p:txBody>
      </p:sp>
    </p:spTree>
    <p:extLst>
      <p:ext uri="{BB962C8B-B14F-4D97-AF65-F5344CB8AC3E}">
        <p14:creationId xmlns:p14="http://schemas.microsoft.com/office/powerpoint/2010/main" val="2418058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9BCD7-2B40-4916-8746-78B27380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 thrive in CSO, you should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340F-6831-4AE0-9001-AA5AC1F99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Before lecture:</a:t>
            </a:r>
          </a:p>
          <a:p>
            <a:pPr lvl="1"/>
            <a:r>
              <a:rPr lang="en-US" dirty="0"/>
              <a:t>Read assigned book chapters</a:t>
            </a:r>
          </a:p>
          <a:p>
            <a:r>
              <a:rPr lang="en-US" dirty="0"/>
              <a:t>During lecture/recitation:</a:t>
            </a:r>
          </a:p>
          <a:p>
            <a:pPr lvl="1"/>
            <a:r>
              <a:rPr lang="en-US" dirty="0"/>
              <a:t>Ask questions</a:t>
            </a:r>
          </a:p>
          <a:p>
            <a:pPr lvl="1"/>
            <a:r>
              <a:rPr lang="en-US" dirty="0"/>
              <a:t>Don’t be shy to ask me to repeat.</a:t>
            </a:r>
          </a:p>
          <a:p>
            <a:r>
              <a:rPr lang="en-US" dirty="0"/>
              <a:t>Labs and weekly assessment.</a:t>
            </a:r>
          </a:p>
          <a:p>
            <a:pPr lvl="1"/>
            <a:r>
              <a:rPr lang="en-US" dirty="0"/>
              <a:t>Start early</a:t>
            </a:r>
          </a:p>
          <a:p>
            <a:r>
              <a:rPr lang="en-US" dirty="0"/>
              <a:t>Getting help:</a:t>
            </a:r>
          </a:p>
          <a:p>
            <a:pPr lvl="1"/>
            <a:r>
              <a:rPr lang="en-US" dirty="0" err="1"/>
              <a:t>Campuswire</a:t>
            </a:r>
            <a:endParaRPr lang="en-US" dirty="0"/>
          </a:p>
          <a:p>
            <a:pPr lvl="1"/>
            <a:r>
              <a:rPr lang="en-US" dirty="0"/>
              <a:t>Office hours (see post on </a:t>
            </a:r>
            <a:r>
              <a:rPr lang="en-US" dirty="0" err="1"/>
              <a:t>Campuswire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0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Integrity and Collaboration Policy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97376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8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work that you turn in must be yours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must acknowledge your influences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dirty="0"/>
              <a:t>E.g., if you are inspired by a code snippet, include the URL to the snippet in the lab you turn in.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must not look at, or use, solutions from prior years or the Web, or seek assistance from the Internet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must take reasonable steps to protect your work</a:t>
            </a:r>
          </a:p>
          <a:p>
            <a:pPr lvl="1"/>
            <a:r>
              <a:rPr lang="en-US" dirty="0"/>
              <a:t>You must not publish your solutions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reserve the right to randomly pick students for oral assessment and over-weight oral assessment if it does not match your quiz/lab performance.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Integrity and Collaboration Policy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0772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will enforce integrity policy strictly and report violators to the department and Dean.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27F84-924A-466B-B5CD-D22ADBB8E6C8}"/>
              </a:ext>
            </a:extLst>
          </p:cNvPr>
          <p:cNvSpPr txBox="1"/>
          <p:nvPr/>
        </p:nvSpPr>
        <p:spPr>
          <a:xfrm>
            <a:off x="644967" y="3412156"/>
            <a:ext cx="7854073" cy="1077218"/>
          </a:xfrm>
          <a:prstGeom prst="rect">
            <a:avLst/>
          </a:prstGeom>
          <a:solidFill>
            <a:srgbClr val="FCD5B5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Do not turn in labs/quiz that are not yours</a:t>
            </a:r>
          </a:p>
          <a:p>
            <a:r>
              <a:rPr lang="en-US" sz="3200" dirty="0"/>
              <a:t>You won’t fail because of one missing lab/quiz</a:t>
            </a:r>
          </a:p>
        </p:txBody>
      </p:sp>
    </p:spTree>
    <p:extLst>
      <p:ext uri="{BB962C8B-B14F-4D97-AF65-F5344CB8AC3E}">
        <p14:creationId xmlns:p14="http://schemas.microsoft.com/office/powerpoint/2010/main" val="188866001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bstractio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-277545" y="1484596"/>
            <a:ext cx="9358915" cy="5090491"/>
          </a:xfr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167B7431-E86E-420F-A9E5-3FD92C50F9B7}"/>
              </a:ext>
            </a:extLst>
          </p:cNvPr>
          <p:cNvGrpSpPr/>
          <p:nvPr/>
        </p:nvGrpSpPr>
        <p:grpSpPr>
          <a:xfrm>
            <a:off x="4149717" y="1773184"/>
            <a:ext cx="5146994" cy="903778"/>
            <a:chOff x="4180767" y="834059"/>
            <a:chExt cx="5146994" cy="90377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4052F79-BABF-49B1-9B74-C166EA7AF81A}"/>
                </a:ext>
              </a:extLst>
            </p:cNvPr>
            <p:cNvGrpSpPr/>
            <p:nvPr/>
          </p:nvGrpSpPr>
          <p:grpSpPr>
            <a:xfrm>
              <a:off x="4180767" y="834059"/>
              <a:ext cx="3210633" cy="885373"/>
              <a:chOff x="4180767" y="834059"/>
              <a:chExt cx="3210633" cy="885373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B8C0D1-7B09-4B1D-8545-954C0C7DF0C7}"/>
                  </a:ext>
                </a:extLst>
              </p:cNvPr>
              <p:cNvSpPr/>
              <p:nvPr/>
            </p:nvSpPr>
            <p:spPr>
              <a:xfrm>
                <a:off x="5226284" y="834059"/>
                <a:ext cx="838200" cy="304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50196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2FD4D3A-6B74-4BB5-BB56-E0F451D51BCF}"/>
                  </a:ext>
                </a:extLst>
              </p:cNvPr>
              <p:cNvSpPr/>
              <p:nvPr/>
            </p:nvSpPr>
            <p:spPr>
              <a:xfrm>
                <a:off x="4180767" y="1414632"/>
                <a:ext cx="1502874" cy="304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50196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2C7988F-BEDC-46E8-B5EB-D0093EF3D9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0" y="1066800"/>
                <a:ext cx="1447800" cy="2368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AC3BBB2-4BF4-4AB6-96C2-7DB9D3B927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3641" y="1429290"/>
                <a:ext cx="1697527" cy="267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4A978C-28B9-40B4-B7CE-595AE849895B}"/>
                </a:ext>
              </a:extLst>
            </p:cNvPr>
            <p:cNvSpPr txBox="1"/>
            <p:nvPr/>
          </p:nvSpPr>
          <p:spPr>
            <a:xfrm>
              <a:off x="7337986" y="906840"/>
              <a:ext cx="19897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To be covered </a:t>
              </a:r>
            </a:p>
            <a:p>
              <a:r>
                <a:rPr lang="en-US" sz="2400" dirty="0">
                  <a:solidFill>
                    <a:schemeClr val="accent2"/>
                  </a:solidFill>
                </a:rPr>
                <a:t>by OS (202)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C4366BF-C1EE-487A-B8FC-824FCCB0C55A}"/>
              </a:ext>
            </a:extLst>
          </p:cNvPr>
          <p:cNvGrpSpPr/>
          <p:nvPr/>
        </p:nvGrpSpPr>
        <p:grpSpPr>
          <a:xfrm>
            <a:off x="125100" y="1608848"/>
            <a:ext cx="3660971" cy="974197"/>
            <a:chOff x="-155559" y="481885"/>
            <a:chExt cx="3660971" cy="97419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C1E380-3141-4CAE-9ABC-585778EAA136}"/>
                </a:ext>
              </a:extLst>
            </p:cNvPr>
            <p:cNvSpPr/>
            <p:nvPr/>
          </p:nvSpPr>
          <p:spPr>
            <a:xfrm>
              <a:off x="1512682" y="812398"/>
              <a:ext cx="1992730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4C59AF6-72C4-492E-9B8F-9BDE71FD1D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803" y="609601"/>
              <a:ext cx="1293982" cy="4149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17FA3D3-C108-4FBC-B36B-2C7764D696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803" y="990600"/>
              <a:ext cx="817732" cy="7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F3E865-195A-4AD4-B8E9-D88423FFF894}"/>
                </a:ext>
              </a:extLst>
            </p:cNvPr>
            <p:cNvSpPr txBox="1"/>
            <p:nvPr/>
          </p:nvSpPr>
          <p:spPr>
            <a:xfrm>
              <a:off x="-155559" y="625085"/>
              <a:ext cx="13797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Covered</a:t>
              </a:r>
            </a:p>
            <a:p>
              <a:r>
                <a:rPr lang="en-US" sz="2400" dirty="0">
                  <a:solidFill>
                    <a:schemeClr val="accent2"/>
                  </a:solidFill>
                </a:rPr>
                <a:t> by CSO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CCDC5A8-CC1D-4EC8-BCFE-4910DC2C5484}"/>
                </a:ext>
              </a:extLst>
            </p:cNvPr>
            <p:cNvSpPr/>
            <p:nvPr/>
          </p:nvSpPr>
          <p:spPr>
            <a:xfrm>
              <a:off x="2302521" y="481885"/>
              <a:ext cx="1109715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94E2F942-F453-904D-A41B-DB5F8C21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6" y="83845"/>
            <a:ext cx="884943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Goal: learn how computers really 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12D2F2-BE5A-0242-91B5-0D9A8ECD1816}"/>
              </a:ext>
            </a:extLst>
          </p:cNvPr>
          <p:cNvSpPr/>
          <p:nvPr/>
        </p:nvSpPr>
        <p:spPr>
          <a:xfrm>
            <a:off x="5560470" y="2634920"/>
            <a:ext cx="1109715" cy="304800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1C8CAA-3E30-9846-B5D0-2112A930987F}"/>
              </a:ext>
            </a:extLst>
          </p:cNvPr>
          <p:cNvCxnSpPr>
            <a:cxnSpLocks/>
          </p:cNvCxnSpPr>
          <p:nvPr/>
        </p:nvCxnSpPr>
        <p:spPr>
          <a:xfrm>
            <a:off x="1342462" y="2299241"/>
            <a:ext cx="4218008" cy="635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41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DDD5-3F97-542F-5C91-20B28D4B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computer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C1937-BEC6-BA13-5E65-0BEF786E5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057400"/>
            <a:ext cx="395356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Components of a computer: hardware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5289376" cy="51815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C0BEBF-734F-994C-A96F-8C325E0D63F4}"/>
              </a:ext>
            </a:extLst>
          </p:cNvPr>
          <p:cNvSpPr/>
          <p:nvPr/>
        </p:nvSpPr>
        <p:spPr>
          <a:xfrm>
            <a:off x="1600200" y="1371600"/>
            <a:ext cx="1600200" cy="9144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9E27DE-D19B-34C0-4586-511CFEA0A2C8}"/>
              </a:ext>
            </a:extLst>
          </p:cNvPr>
          <p:cNvSpPr/>
          <p:nvPr/>
        </p:nvSpPr>
        <p:spPr>
          <a:xfrm>
            <a:off x="3962400" y="3810000"/>
            <a:ext cx="1600200" cy="1143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ED6E6A-EFF6-A25A-CDDC-98DB9C70B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4175352"/>
            <a:ext cx="1066800" cy="412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B8178C-C0B6-00CB-F507-9EA508E8CC16}"/>
              </a:ext>
            </a:extLst>
          </p:cNvPr>
          <p:cNvSpPr txBox="1"/>
          <p:nvPr/>
        </p:nvSpPr>
        <p:spPr>
          <a:xfrm>
            <a:off x="3810000" y="3838184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SSD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ADF0FF-F296-D19C-7283-C9274FBB4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221" y="1181100"/>
            <a:ext cx="1501179" cy="129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4058EE-420D-EFE7-4C8A-8813BFD15149}"/>
              </a:ext>
            </a:extLst>
          </p:cNvPr>
          <p:cNvSpPr txBox="1"/>
          <p:nvPr/>
        </p:nvSpPr>
        <p:spPr>
          <a:xfrm>
            <a:off x="1763404" y="1311789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GPU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E65BFB-DC38-6AC8-D8E6-0AB2A4F8C4C3}"/>
              </a:ext>
            </a:extLst>
          </p:cNvPr>
          <p:cNvSpPr txBox="1"/>
          <p:nvPr/>
        </p:nvSpPr>
        <p:spPr>
          <a:xfrm>
            <a:off x="4080137" y="6049962"/>
            <a:ext cx="12454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Memory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940BEB-BA92-25E9-6946-B78EAD952D6B}"/>
              </a:ext>
            </a:extLst>
          </p:cNvPr>
          <p:cNvGrpSpPr/>
          <p:nvPr/>
        </p:nvGrpSpPr>
        <p:grpSpPr>
          <a:xfrm>
            <a:off x="4762500" y="3308234"/>
            <a:ext cx="2171700" cy="2077141"/>
            <a:chOff x="4762500" y="3308234"/>
            <a:chExt cx="2171700" cy="2077141"/>
          </a:xfrm>
        </p:grpSpPr>
        <p:sp>
          <p:nvSpPr>
            <p:cNvPr id="15" name="矩形 6">
              <a:extLst>
                <a:ext uri="{FF2B5EF4-FFF2-40B4-BE49-F238E27FC236}">
                  <a16:creationId xmlns:a16="http://schemas.microsoft.com/office/drawing/2014/main" id="{E4ECAD04-C228-7C02-4803-8A3B3805DA48}"/>
                </a:ext>
              </a:extLst>
            </p:cNvPr>
            <p:cNvSpPr/>
            <p:nvPr/>
          </p:nvSpPr>
          <p:spPr>
            <a:xfrm>
              <a:off x="5715000" y="4800600"/>
              <a:ext cx="8915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latin typeface="Arial"/>
                  <a:cs typeface="Arial"/>
                </a:rPr>
                <a:t>Printed </a:t>
              </a:r>
            </a:p>
            <a:p>
              <a:r>
                <a:rPr lang="en-US" altLang="zh-CN" sz="1600" dirty="0">
                  <a:latin typeface="Arial"/>
                  <a:cs typeface="Arial"/>
                </a:rPr>
                <a:t>Circuits</a:t>
              </a:r>
              <a:endParaRPr lang="zh-CN" altLang="en-US" sz="1600" dirty="0">
                <a:latin typeface="Arial"/>
                <a:cs typeface="Arial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CD449D2-A18D-2931-B856-831BDF3463F5}"/>
                </a:ext>
              </a:extLst>
            </p:cNvPr>
            <p:cNvGrpSpPr/>
            <p:nvPr/>
          </p:nvGrpSpPr>
          <p:grpSpPr>
            <a:xfrm>
              <a:off x="4762500" y="3308234"/>
              <a:ext cx="2171700" cy="1460009"/>
              <a:chOff x="4762500" y="3308234"/>
              <a:chExt cx="2171700" cy="1460009"/>
            </a:xfrm>
          </p:grpSpPr>
          <p:pic>
            <p:nvPicPr>
              <p:cNvPr id="14" name="图片 5">
                <a:extLst>
                  <a:ext uri="{FF2B5EF4-FFF2-40B4-BE49-F238E27FC236}">
                    <a16:creationId xmlns:a16="http://schemas.microsoft.com/office/drawing/2014/main" id="{77833DFF-510B-BBAE-4F08-CB8F9119C4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12858" y="3308234"/>
                <a:ext cx="1521342" cy="1460009"/>
              </a:xfrm>
              <a:prstGeom prst="rect">
                <a:avLst/>
              </a:prstGeom>
            </p:spPr>
          </p:pic>
          <p:sp>
            <p:nvSpPr>
              <p:cNvPr id="23" name="Right Arrow 22">
                <a:extLst>
                  <a:ext uri="{FF2B5EF4-FFF2-40B4-BE49-F238E27FC236}">
                    <a16:creationId xmlns:a16="http://schemas.microsoft.com/office/drawing/2014/main" id="{1736FBDB-E332-1665-DAA5-A70FC8ED0073}"/>
                  </a:ext>
                </a:extLst>
              </p:cNvPr>
              <p:cNvSpPr/>
              <p:nvPr/>
            </p:nvSpPr>
            <p:spPr>
              <a:xfrm>
                <a:off x="4762500" y="3962399"/>
                <a:ext cx="526876" cy="419101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D394F11-8460-3C43-F617-336BC945DBB0}"/>
              </a:ext>
            </a:extLst>
          </p:cNvPr>
          <p:cNvGrpSpPr/>
          <p:nvPr/>
        </p:nvGrpSpPr>
        <p:grpSpPr>
          <a:xfrm>
            <a:off x="6976891" y="3276600"/>
            <a:ext cx="2090909" cy="1862669"/>
            <a:chOff x="6976891" y="3276600"/>
            <a:chExt cx="2090909" cy="1862669"/>
          </a:xfrm>
        </p:grpSpPr>
        <p:sp>
          <p:nvSpPr>
            <p:cNvPr id="17" name="矩形 6">
              <a:extLst>
                <a:ext uri="{FF2B5EF4-FFF2-40B4-BE49-F238E27FC236}">
                  <a16:creationId xmlns:a16="http://schemas.microsoft.com/office/drawing/2014/main" id="{D036B8D5-CAD0-9D39-7D11-766968CE7C79}"/>
                </a:ext>
              </a:extLst>
            </p:cNvPr>
            <p:cNvSpPr/>
            <p:nvPr/>
          </p:nvSpPr>
          <p:spPr>
            <a:xfrm>
              <a:off x="7546458" y="4800715"/>
              <a:ext cx="119173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latin typeface="Arial"/>
                  <a:cs typeface="Arial"/>
                </a:rPr>
                <a:t>Transistors</a:t>
              </a:r>
              <a:endParaRPr lang="zh-CN" altLang="en-US" sz="1600" dirty="0">
                <a:latin typeface="Arial"/>
                <a:cs typeface="Arial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9827E60-4C3B-B0A4-8BE1-557A01244B22}"/>
                </a:ext>
              </a:extLst>
            </p:cNvPr>
            <p:cNvGrpSpPr/>
            <p:nvPr/>
          </p:nvGrpSpPr>
          <p:grpSpPr>
            <a:xfrm>
              <a:off x="6976891" y="3276600"/>
              <a:ext cx="2090909" cy="1456070"/>
              <a:chOff x="6976891" y="3276600"/>
              <a:chExt cx="2090909" cy="145607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3E70338-CA93-E5C2-2678-D4E434AE4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46458" y="3276600"/>
                <a:ext cx="1521342" cy="1456070"/>
              </a:xfrm>
              <a:prstGeom prst="rect">
                <a:avLst/>
              </a:prstGeom>
            </p:spPr>
          </p:pic>
          <p:sp>
            <p:nvSpPr>
              <p:cNvPr id="24" name="Right Arrow 23">
                <a:extLst>
                  <a:ext uri="{FF2B5EF4-FFF2-40B4-BE49-F238E27FC236}">
                    <a16:creationId xmlns:a16="http://schemas.microsoft.com/office/drawing/2014/main" id="{BBB6DFE2-7104-FC85-BE36-0D414CA2E601}"/>
                  </a:ext>
                </a:extLst>
              </p:cNvPr>
              <p:cNvSpPr/>
              <p:nvPr/>
            </p:nvSpPr>
            <p:spPr>
              <a:xfrm>
                <a:off x="6976891" y="3962398"/>
                <a:ext cx="526876" cy="419101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9" name="Graphic 28" descr="Magnifying glass with solid fill">
            <a:extLst>
              <a:ext uri="{FF2B5EF4-FFF2-40B4-BE49-F238E27FC236}">
                <a16:creationId xmlns:a16="http://schemas.microsoft.com/office/drawing/2014/main" id="{4B673252-5FCA-955B-6070-A4E242342E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3724" y="4257995"/>
            <a:ext cx="986734" cy="986734"/>
          </a:xfrm>
          <a:prstGeom prst="rect">
            <a:avLst/>
          </a:prstGeom>
        </p:spPr>
      </p:pic>
      <p:pic>
        <p:nvPicPr>
          <p:cNvPr id="30" name="Graphic 29" descr="Magnifying glass with solid fill">
            <a:extLst>
              <a:ext uri="{FF2B5EF4-FFF2-40B4-BE49-F238E27FC236}">
                <a16:creationId xmlns:a16="http://schemas.microsoft.com/office/drawing/2014/main" id="{19BE0291-C71F-67B6-2E65-D8AF6FB325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43681" y="4328586"/>
            <a:ext cx="916143" cy="91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1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Components of a computer: hardware + software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289376" cy="51815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447800"/>
            <a:ext cx="2133600" cy="1405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400800" y="2891135"/>
            <a:ext cx="212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cs typeface="Arial"/>
              </a:rPr>
              <a:t>Printed Circuit</a:t>
            </a:r>
            <a:endParaRPr lang="zh-CN" altLang="en-US" sz="2400" dirty="0">
              <a:latin typeface="Arial"/>
              <a:cs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114800"/>
            <a:ext cx="2209800" cy="1328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25" y="1371600"/>
            <a:ext cx="889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40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3400" y="3810000"/>
            <a:ext cx="251951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Hardware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9600" y="2743200"/>
            <a:ext cx="231017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Software</a:t>
            </a:r>
            <a:endParaRPr lang="zh-CN" altLang="en-US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886200"/>
            <a:ext cx="2644687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11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638800"/>
            <a:ext cx="1066800" cy="5554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32" y="5791200"/>
            <a:ext cx="1767568" cy="2852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562600"/>
            <a:ext cx="1003300" cy="62248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00400" y="6248400"/>
            <a:ext cx="121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Transistors</a:t>
            </a:r>
            <a:endParaRPr lang="zh-CN" altLang="en-US" sz="1800" dirty="0"/>
          </a:p>
        </p:txBody>
      </p:sp>
      <p:sp>
        <p:nvSpPr>
          <p:cNvPr id="34" name="矩形 33"/>
          <p:cNvSpPr/>
          <p:nvPr/>
        </p:nvSpPr>
        <p:spPr>
          <a:xfrm>
            <a:off x="5029200" y="6248400"/>
            <a:ext cx="85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Diodes</a:t>
            </a:r>
            <a:endParaRPr lang="zh-CN" altLang="en-US" sz="1800" dirty="0"/>
          </a:p>
        </p:txBody>
      </p:sp>
      <p:sp>
        <p:nvSpPr>
          <p:cNvPr id="35" name="矩形 34"/>
          <p:cNvSpPr/>
          <p:nvPr/>
        </p:nvSpPr>
        <p:spPr>
          <a:xfrm>
            <a:off x="6781800" y="6260068"/>
            <a:ext cx="10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Resistors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91275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30F55FC4E86843A38ABC983CBD33D2" ma:contentTypeVersion="2" ma:contentTypeDescription="Create a new document." ma:contentTypeScope="" ma:versionID="ea51d48ed41b66d32eb63de817eecbcd">
  <xsd:schema xmlns:xsd="http://www.w3.org/2001/XMLSchema" xmlns:xs="http://www.w3.org/2001/XMLSchema" xmlns:p="http://schemas.microsoft.com/office/2006/metadata/properties" xmlns:ns3="74d6482f-e53c-4fa7-ac87-951f9f66bd4c" targetNamespace="http://schemas.microsoft.com/office/2006/metadata/properties" ma:root="true" ma:fieldsID="128b5480a780b9585a060f8329b1fff7" ns3:_="">
    <xsd:import namespace="74d6482f-e53c-4fa7-ac87-951f9f66bd4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d6482f-e53c-4fa7-ac87-951f9f66bd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4FA744-1FF9-4D86-B134-D5D0DBF77C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5BD35A-EFB9-4EBA-B517-1ED1315364E9}">
  <ds:schemaRefs>
    <ds:schemaRef ds:uri="74d6482f-e53c-4fa7-ac87-951f9f66bd4c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9A56938-8698-40E3-A7E5-F5F33B7299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d6482f-e53c-4fa7-ac87-951f9f66bd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1448</Words>
  <Application>Microsoft Macintosh PowerPoint</Application>
  <PresentationFormat>On-screen Show (4:3)</PresentationFormat>
  <Paragraphs>331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-apple-system</vt:lpstr>
      <vt:lpstr>Google Sans</vt:lpstr>
      <vt:lpstr>Arial</vt:lpstr>
      <vt:lpstr>Calibri</vt:lpstr>
      <vt:lpstr>Corbel</vt:lpstr>
      <vt:lpstr>Gill Sans</vt:lpstr>
      <vt:lpstr>Wingdings 2</vt:lpstr>
      <vt:lpstr>Office Theme</vt:lpstr>
      <vt:lpstr>PowerPoint Presentation</vt:lpstr>
      <vt:lpstr>PowerPoint Presentation</vt:lpstr>
      <vt:lpstr>Course Goal </vt:lpstr>
      <vt:lpstr>Goal: learn how computers really work</vt:lpstr>
      <vt:lpstr>Components of a computer</vt:lpstr>
      <vt:lpstr>Components of a computer: hardware</vt:lpstr>
      <vt:lpstr>Components of a computer: hardware + software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Abstraction</vt:lpstr>
      <vt:lpstr>Scope of this class</vt:lpstr>
      <vt:lpstr>Scope of this class</vt:lpstr>
      <vt:lpstr>Schedule</vt:lpstr>
      <vt:lpstr>Schedule</vt:lpstr>
      <vt:lpstr>Schedule</vt:lpstr>
      <vt:lpstr>Schedule</vt:lpstr>
      <vt:lpstr>Schedule</vt:lpstr>
      <vt:lpstr>Course logistics</vt:lpstr>
      <vt:lpstr>Textbooks</vt:lpstr>
      <vt:lpstr>Grade Breakdown</vt:lpstr>
      <vt:lpstr>5 individual programming labs</vt:lpstr>
      <vt:lpstr>Weekly assessment (mini-quiz)</vt:lpstr>
      <vt:lpstr>To thrive in CSO, you should …</vt:lpstr>
      <vt:lpstr>Integrity and Collaboration Policy</vt:lpstr>
      <vt:lpstr>Integrity and Collaboration Policy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Jinyang</dc:creator>
  <cp:lastModifiedBy>Jinyang Li</cp:lastModifiedBy>
  <cp:revision>33</cp:revision>
  <dcterms:created xsi:type="dcterms:W3CDTF">2020-09-02T05:20:45Z</dcterms:created>
  <dcterms:modified xsi:type="dcterms:W3CDTF">2022-09-01T02:45:02Z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0x010100F230F55FC4E86843A38ABC983CBD33D2</vt:lpwstr>
  </property>
</Properties>
</file>